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8" r:id="rId4"/>
    <p:sldId id="271" r:id="rId5"/>
    <p:sldId id="270" r:id="rId6"/>
    <p:sldId id="258" r:id="rId7"/>
    <p:sldId id="275" r:id="rId8"/>
    <p:sldId id="259" r:id="rId9"/>
    <p:sldId id="27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8" y="-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FE68D-75BE-419A-BE97-C3101EC14DAA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A60FE-3BB5-4043-A9FA-4254B7E875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15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EEE6AB-84BF-41E4-A19F-13251E1E1B3D}" type="slidenum">
              <a:rPr lang="ru-RU" altLang="ru-RU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4315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732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87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86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7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62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52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28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94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27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1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22421-A6EF-4EEA-B905-670DF5AB6413}" type="datetimeFigureOut">
              <a:rPr lang="ru-RU" smtClean="0"/>
              <a:t>25.01.2025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B96D-B7FA-49A1-B37A-051B69FB1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59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ps.ru/" TargetMode="External"/><Relationship Id="rId2" Type="http://schemas.openxmlformats.org/officeDocument/2006/relationships/hyperlink" Target="http://elibrary.kaznu.kz/ru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Текст 5"/>
          <p:cNvSpPr>
            <a:spLocks noGrp="1"/>
          </p:cNvSpPr>
          <p:nvPr>
            <p:ph type="body" sz="half" idx="2"/>
          </p:nvPr>
        </p:nvSpPr>
        <p:spPr>
          <a:xfrm>
            <a:off x="2" y="1428751"/>
            <a:ext cx="5553074" cy="5313363"/>
          </a:xfrm>
        </p:spPr>
        <p:txBody>
          <a:bodyPr rtlCol="0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ru-RU" b="1" i="1" dirty="0"/>
              <a:t>Цель:</a:t>
            </a:r>
            <a:r>
              <a:rPr lang="ru-RU" b="1" dirty="0"/>
              <a:t> познакомить  с основными </a:t>
            </a:r>
            <a:r>
              <a:rPr lang="ru-RU" b="1" dirty="0" smtClean="0"/>
              <a:t>понятиями этнического ренессанса </a:t>
            </a:r>
            <a:r>
              <a:rPr lang="ru-RU" b="1" dirty="0"/>
              <a:t>и парадокса</a:t>
            </a:r>
            <a:r>
              <a:rPr lang="ru-RU" b="1" dirty="0" smtClean="0"/>
              <a:t>.</a:t>
            </a:r>
            <a:r>
              <a:rPr lang="ru-RU" b="1" i="1" dirty="0"/>
              <a:t/>
            </a:r>
            <a:br>
              <a:rPr lang="ru-RU" b="1" i="1" dirty="0"/>
            </a:br>
            <a:endParaRPr lang="ru-RU" sz="2100" b="1" i="1" dirty="0"/>
          </a:p>
          <a:p>
            <a:pPr eaLnBrk="1" fontAlgn="auto" hangingPunct="1">
              <a:spcBef>
                <a:spcPct val="0"/>
              </a:spcBef>
              <a:defRPr/>
            </a:pPr>
            <a:r>
              <a:rPr lang="ru-RU" sz="2100" b="1" i="1" dirty="0"/>
              <a:t>Основные вопросы:</a:t>
            </a:r>
            <a:endParaRPr lang="ru-RU" sz="2100" b="1" dirty="0"/>
          </a:p>
          <a:p>
            <a:pPr marL="457200" indent="-457200">
              <a:spcBef>
                <a:spcPct val="0"/>
              </a:spcBef>
              <a:buFont typeface="Arial" charset="0"/>
              <a:buAutoNum type="arabicPeriod"/>
              <a:defRPr/>
            </a:pPr>
            <a:r>
              <a:rPr lang="ru-RU" sz="2400" b="1" dirty="0"/>
              <a:t>Понятие </a:t>
            </a:r>
            <a:r>
              <a:rPr lang="ru-RU" sz="2400" b="1" dirty="0" smtClean="0"/>
              <a:t>этнического ренессанса. </a:t>
            </a:r>
          </a:p>
          <a:p>
            <a:pPr marL="457200" indent="-457200">
              <a:spcBef>
                <a:spcPct val="0"/>
              </a:spcBef>
              <a:buFont typeface="Arial" charset="0"/>
              <a:buAutoNum type="arabicPeriod"/>
              <a:defRPr/>
            </a:pPr>
            <a:r>
              <a:rPr lang="ru-RU" sz="2400" b="1" dirty="0" smtClean="0"/>
              <a:t>Понятие этнического парадокса.</a:t>
            </a:r>
          </a:p>
          <a:p>
            <a:pPr marL="457200" indent="-457200">
              <a:spcBef>
                <a:spcPct val="0"/>
              </a:spcBef>
              <a:buFont typeface="Arial" charset="0"/>
              <a:buAutoNum type="arabicPeriod"/>
              <a:defRPr/>
            </a:pPr>
            <a:r>
              <a:rPr lang="ru-RU" sz="2400" b="1" dirty="0" smtClean="0"/>
              <a:t>Психологические причины этнического ренессанса и этнического парадокса.</a:t>
            </a:r>
          </a:p>
          <a:p>
            <a:pPr marL="457200" indent="-457200">
              <a:spcBef>
                <a:spcPct val="0"/>
              </a:spcBef>
              <a:buFont typeface="Arial" charset="0"/>
              <a:buAutoNum type="arabicPeriod"/>
              <a:defRPr/>
            </a:pPr>
            <a:endParaRPr lang="ru-RU" sz="2400" b="1" dirty="0"/>
          </a:p>
        </p:txBody>
      </p:sp>
      <p:sp>
        <p:nvSpPr>
          <p:cNvPr id="3077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5808664" cy="103327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Этническое возрождение в ХХ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веке</a:t>
            </a:r>
            <a:endParaRPr lang="ru-RU" altLang="ru-RU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4" y="0"/>
            <a:ext cx="48387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219456"/>
            <a:ext cx="3932237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Рекомендуемая литература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8056" y="0"/>
            <a:ext cx="6913944" cy="6857999"/>
          </a:xfrm>
        </p:spPr>
        <p:txBody>
          <a:bodyPr>
            <a:normAutofit fontScale="32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Аймаганбетова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О.Х. Основы этнопсихологии. - Алматы: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2003.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Учебное пособие. – Алматы: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Жубаназарова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Н.С.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Алматы: МОН, 2015.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Кондратьев И.Н. Этнопсихология. - СПб: Питер, 2018.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Лебедева Н.М. Введение в этническую и кросс-культурную психологию. - М.: Изд. Дом «Ключ», 2013. – 224 с.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Платонов Ю.П. Основы этнической психологии. - СПб.: Речь, 2015.– 452 с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Почебут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Л.Г. Кросс-культурная и этническая психология. – СПб.: Питер, 2012.</a:t>
            </a:r>
          </a:p>
          <a:p>
            <a:pPr lvl="0"/>
            <a:r>
              <a:rPr lang="en-US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Стефаненко Т.Г. Этнопсихология. – М.: Аспект Пресс, 2015.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Шумский В.В., Солдатенко Л.Ф. Этнопсихология. – М.: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литература: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Берри Дж.,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Пуртинга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А., Маршал Х. и др. Кросс-культурная психология. Исследование и применение /перевод с англ. – Харьков: изд-во Гуманитарный центр, 2007.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Кондратьев И.И. Психология этнических малочисленных групп. – М.: Смысл, 2005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Коул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Скрибнер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Культура и мышление. Психологический очерк. – М.: Прогресс, 1999.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Коул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Культурно-историческая психология. – М.: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Когито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Центр, 2017.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Рубинштейн С.Л. Основы общей психологии. – СПб.: Питер, 2015.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Солдатова Г.У. Психология межэтнической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нности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М.: Смысл, 2015.</a:t>
            </a:r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J. W.,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Poortinga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Y.H.,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Segall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M.H.,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Dasen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R.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Cross-cultural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psychology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(2nd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York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Cambridge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Uni-versity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Этнопсихология. Учебно-методическое пособие для студентов высших учеб. заведений / Сост. Я.С.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Сунцова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С.А.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Вьюжанина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Ижевск: Изд-во «Удмуртский университет», 2015.</a:t>
            </a:r>
          </a:p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Интернет-ресурсы: </a:t>
            </a: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http://elibrary.kaznu.kz/ru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http://www.azps.ru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лекций МГУ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"Этнопсихология". Лектор –В.С. Смыслов, В.В. Петухов.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МГУhttps://www.youtube.com/playlist?list=PLt3fgqeygGTVk5khY228EBHujarUgyLfv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лекций по этнической психологии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Л.Почебут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youtu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XhUJM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http://www.psy-files.ru/templates/school/images/books.jpg"/>
          <p:cNvPicPr>
            <a:picLocks noGrp="1" noChangeArrowheads="1"/>
          </p:cNvPicPr>
          <p:nvPr>
            <p:ph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26288" y="1133856"/>
            <a:ext cx="5054997" cy="5754563"/>
          </a:xfrm>
        </p:spPr>
      </p:pic>
    </p:spTree>
    <p:extLst>
      <p:ext uri="{BB962C8B-B14F-4D97-AF65-F5344CB8AC3E}">
        <p14:creationId xmlns:p14="http://schemas.microsoft.com/office/powerpoint/2010/main" val="77618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710"/>
          </a:xfrm>
        </p:spPr>
        <p:txBody>
          <a:bodyPr/>
          <a:lstStyle/>
          <a:p>
            <a:pPr algn="ctr"/>
            <a:r>
              <a:rPr lang="ru-RU" b="1" dirty="0" smtClean="0"/>
              <a:t>Понятие этнического возрождения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8184" y="1319514"/>
            <a:ext cx="11822654" cy="5538486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 процесса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глобализации, который сегодня происходит в мире,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сказывается на всех сферах жизни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общества.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Характерными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чертами процесса глобализации являются универсализм и интернационализм.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Сложившаяся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в мировом сообществе обусловила необходимость противостояния всеобщему универсализму и интернационализму, что выразилось, прежде всего, в появлении нового социокультурного феномена - этнического возрождения.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явления состоит в значительном повышении значимости национально-этнических факторов общественной жизни, возрождении интереса к языку, истории, обычаям, традициям этносов, этническим истокам культуры.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условиях интернационализации экономической и социально-политической жизни, глобализации человеческой деятельности, а также международной интеграции современных ценностей цивилизаций возрастает ценностное отношение к традиционному обществу.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512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960198"/>
          </a:xfrm>
        </p:spPr>
        <p:txBody>
          <a:bodyPr>
            <a:normAutofit fontScale="47500" lnSpcReduction="20000"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60-х гг. XX века западная цивилизация открывает новый для себя социальный феномен - </a:t>
            </a:r>
            <a:r>
              <a:rPr lang="ru-RU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этническое </a:t>
            </a:r>
            <a:r>
              <a:rPr lang="ru-RU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возрождение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которого заключалась в значительном повышении роли этничности в общественных процессах, возрождения интереса к этнической культуре, языку, обычаям, традициям, образу жизни на фоне нарастающей интернационализации экономической и социально- политической жизни, глобализации человеческой деятельности.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60-70-е гг. прошлого столетия идеи этнического возрождения распространяются в Европе, постепенно вовлекая в этот процесс все новые и новые народы.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бывшем СССР этническое возрождение становиться очевидным с середины 80-х гг. прошлого столетия, играя важную роль в последующем распаде государства.</a:t>
            </a:r>
          </a:p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 этнического возрождения стал объектом изучения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сразу же после своего проявления. Пристальное внимание ученых стали вызывать качественные характеристики общества, в том числе и этничность как социокультурное явление, способное оказать значительное воздействие на ряд общественных процессов, поскольку этничность как форма социальной жизни не подается «переплавке» в условиях господства стандартизированных общественных ценностей.</a:t>
            </a:r>
          </a:p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западной науке рост этнического фактора получил отражение, прежде всего, в политологических теориях.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Американцы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фиксировали новое явление в понятиях «этническое возрождение», «возрождение этничности», «этнический парадокс современности», «взрыв этничности».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Европейские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ученые определили новое явление как «рост национализма», - акцентируя внимание на деструктивном (в политическом отношении) потенциале этого явления.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этнических процессов современности рассматривалась ими в контексте практических мер по преодолению последствий роста национализма в Европе и сохранению единого политического пространства.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56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4" y="193638"/>
            <a:ext cx="11984018" cy="666436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Тишков,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исследуя феномен этнического возрождения, выделил следующие наиболее значимые его причины: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стремление отдельных этносов устранить историческую, социально-политическую несправедливость, накопившуюся за долгие годы существования колониальных империй и не колониалистической политики в отношении многих народов, дискриминации иммигрантских, расовых 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этнорелигиозных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групп населения многонациональных государств;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реакция этнокультурных общностей на некоторые объединительные процессы, связанные с научно-техническим прогрессом, урбанизацией, распространением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нивилирующих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тенденций массовой культуры и быта.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Этническая специфика, культурное своеобразие, перейдя из сферы материальной: жилище, одежда, хозяйственная деятельность, в сферу духовную, стали все чаще служить своего рода охранительной реакцией на отчуждение 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дегуманизирующее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воздействие* некоторых сторон современной цивилизации;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экологические факторы, значение которых выражается в усиливающейся конкурирующей деятельности человеческих сообществ по использованию ресурсов жизнеобеспечения в условиях обостряющихся экологических проблем.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156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099050" y="1"/>
            <a:ext cx="5568950" cy="6524625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ru-RU" altLang="ru-RU" sz="2800" b="1" dirty="0"/>
              <a:t>ХХ</a:t>
            </a:r>
            <a:r>
              <a:rPr lang="en-US" altLang="ru-RU" sz="2800" b="1" dirty="0"/>
              <a:t>I</a:t>
            </a:r>
            <a:r>
              <a:rPr lang="ru-RU" altLang="ru-RU" sz="2800" b="1" dirty="0"/>
              <a:t> век характеризируется стремлением народов не только сохранить свою самобытность, возродить культуру, обычаи, традиции, свой язык, свои национально-психологические особенности, но и создать или восстановить свою национальную государственность.</a:t>
            </a:r>
            <a:endParaRPr lang="en-US" altLang="ru-RU" sz="2800" b="1" dirty="0"/>
          </a:p>
          <a:p>
            <a:pPr algn="just" eaLnBrk="1" hangingPunct="1">
              <a:defRPr/>
            </a:pPr>
            <a:r>
              <a:rPr lang="ru-RU" altLang="ru-RU" sz="2800" b="1" dirty="0"/>
              <a:t> Поэтому все возрастающий процесс этнического и культурного возрождения сегодня рассматривается как одна из важных черт современного развития всего человечества.</a:t>
            </a:r>
          </a:p>
          <a:p>
            <a:pPr algn="just" eaLnBrk="1" hangingPunct="1">
              <a:defRPr/>
            </a:pPr>
            <a:r>
              <a:rPr lang="ru-RU" altLang="ru-RU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Этнический  ренессанс</a:t>
            </a:r>
            <a:r>
              <a:rPr lang="ru-RU" altLang="ru-RU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altLang="ru-RU" sz="2800" b="1" dirty="0"/>
              <a:t>человечество сегодня идет по пути этнического и культурного возрождения</a:t>
            </a:r>
            <a:r>
              <a:rPr lang="ru-RU" altLang="ru-RU" sz="2800" b="1" dirty="0" smtClean="0"/>
              <a:t>.</a:t>
            </a:r>
          </a:p>
          <a:p>
            <a:pPr algn="just" eaLnBrk="1" hangingPunct="1">
              <a:defRPr/>
            </a:pPr>
            <a:endParaRPr lang="ru-RU" altLang="ru-RU" sz="2000" b="1" dirty="0"/>
          </a:p>
          <a:p>
            <a:pPr>
              <a:defRPr/>
            </a:pPr>
            <a:endParaRPr lang="ru-RU" b="1" dirty="0"/>
          </a:p>
        </p:txBody>
      </p:sp>
      <p:sp>
        <p:nvSpPr>
          <p:cNvPr id="7172" name="Текст 2"/>
          <p:cNvSpPr>
            <a:spLocks noGrp="1"/>
          </p:cNvSpPr>
          <p:nvPr>
            <p:ph type="body" sz="half" idx="2"/>
          </p:nvPr>
        </p:nvSpPr>
        <p:spPr>
          <a:xfrm>
            <a:off x="0" y="2057400"/>
            <a:ext cx="4772025" cy="3811588"/>
          </a:xfrm>
        </p:spPr>
        <p:txBody>
          <a:bodyPr/>
          <a:lstStyle/>
          <a:p>
            <a:endParaRPr lang="ru-RU" altLang="ru-RU" dirty="0" smtClean="0"/>
          </a:p>
        </p:txBody>
      </p:sp>
      <p:pic>
        <p:nvPicPr>
          <p:cNvPr id="7173" name="Picture 2" descr="C:\Users\BOSS\Desktop\0005-006-Druzhba-narod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466725"/>
            <a:ext cx="5172075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767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4774"/>
            <a:ext cx="12192000" cy="675322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СССР, в отличие от мировой этнической науки, процессы этнического возрождения не изучали, поскольку считалось, что национальный вопрос в стране полностью решен.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Хотя, именно для СССР было характерно имперское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колониальное наследие, в частности приоритет православной церкви даже в годы гонений на религию – когда все церкви были «плохие», православная была все-таки немного лучше;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 против человечества (депортации целых народов, репрессии против национальной интеллигенции);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сверхпроизвольность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этно-территориального членения страны: только 53 народа из более чем 100, проживавших на территории бывшего СССР, имели свои национальные единицы, причем была установлена их строгая иерархия – союзные республики, автономные республики, автономные области, автономные округа. А статус национально-государственных образований и их границы очень часто определялись без учета численности и реального расселения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народов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ситуации немало этносов задолго до распада СССР стремились к самоопределению, рассматривали существующий порядок как несправедливый.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напряженность проявлялась во многих регионах страны, в том числе массовые беспорядки и выступления были в Грузии, Абхазии, Северной Осетии,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Якути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Казахстане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(70-80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этих событиях в то время была известна только специалистам.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знали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на территории СССР существуют многочисленные узлы межнациональных противоречий, которые могут вспыхнуть в любой момент (Абхазия, Нагорный Карабах, Южная Осетия).</a:t>
            </a:r>
          </a:p>
        </p:txBody>
      </p:sp>
    </p:spTree>
    <p:extLst>
      <p:ext uri="{BB962C8B-B14F-4D97-AF65-F5344CB8AC3E}">
        <p14:creationId xmlns:p14="http://schemas.microsoft.com/office/powerpoint/2010/main" val="25266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sz="half" idx="2"/>
          </p:nvPr>
        </p:nvSpPr>
        <p:spPr>
          <a:xfrm>
            <a:off x="0" y="1"/>
            <a:ext cx="6248400" cy="68579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Этнический </a:t>
            </a:r>
            <a:r>
              <a:rPr lang="ru-RU" alt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парадокс </a:t>
            </a:r>
            <a:r>
              <a:rPr lang="ru-RU" alt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современности </a:t>
            </a:r>
            <a:r>
              <a:rPr lang="ru-RU" altLang="ru-RU" b="1" i="1" dirty="0"/>
              <a:t>-</a:t>
            </a:r>
            <a:r>
              <a:rPr lang="ru-RU" altLang="ru-RU" b="1" dirty="0"/>
              <a:t>сложное противоречивое психологическое явление, сущность которого заключается в стремлении к обособлению народов по расовому, этническому, культурному, конфессиональному  признаку и повсеместном обострении и напряженности отношений с конца XX в. в условиях усиления экономической, политической </a:t>
            </a:r>
            <a:r>
              <a:rPr lang="ru-RU" altLang="ru-RU" b="1" dirty="0" smtClean="0"/>
              <a:t>интеграции</a:t>
            </a:r>
            <a:r>
              <a:rPr lang="ru-RU" altLang="ru-RU" b="1" dirty="0"/>
              <a:t>. </a:t>
            </a:r>
          </a:p>
        </p:txBody>
      </p:sp>
      <p:pic>
        <p:nvPicPr>
          <p:cNvPr id="8195" name="Содержимое 8" descr="Рисунок1ffff.pn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6364" y="115888"/>
            <a:ext cx="5145085" cy="3168650"/>
          </a:xfrm>
        </p:spPr>
      </p:pic>
      <p:pic>
        <p:nvPicPr>
          <p:cNvPr id="8196" name="Содержимое 7" descr="viewer-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288" y="3668714"/>
            <a:ext cx="5110161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0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145799761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1138</Words>
  <Application>Microsoft Office PowerPoint</Application>
  <PresentationFormat>Широкоэкранный</PresentationFormat>
  <Paragraphs>66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Л. 1. Тема Этническое возрождение в ХХI веке</vt:lpstr>
      <vt:lpstr>Рекомендуемая литература</vt:lpstr>
      <vt:lpstr>Понятие этнического возрождения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Тема: Теоретико-методологические основания современной кросс-культурной психологии </dc:title>
  <dc:creator>MASTER</dc:creator>
  <cp:lastModifiedBy>MASTER</cp:lastModifiedBy>
  <cp:revision>54</cp:revision>
  <dcterms:created xsi:type="dcterms:W3CDTF">2025-01-19T11:47:11Z</dcterms:created>
  <dcterms:modified xsi:type="dcterms:W3CDTF">2025-01-25T12:10:55Z</dcterms:modified>
</cp:coreProperties>
</file>